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254" r:id="rId1"/>
  </p:sldMasterIdLst>
  <p:notesMasterIdLst>
    <p:notesMasterId r:id="rId7"/>
  </p:notesMasterIdLst>
  <p:handoutMasterIdLst>
    <p:handoutMasterId r:id="rId8"/>
  </p:handoutMasterIdLst>
  <p:sldIdLst>
    <p:sldId id="1696" r:id="rId2"/>
    <p:sldId id="1746" r:id="rId3"/>
    <p:sldId id="1742" r:id="rId4"/>
    <p:sldId id="1743" r:id="rId5"/>
    <p:sldId id="1745" r:id="rId6"/>
  </p:sldIdLst>
  <p:sldSz cx="9144000" cy="6858000" type="screen4x3"/>
  <p:notesSz cx="9928225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ngcai Wu" initials="YW" lastIdx="9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1"/>
    <a:srgbClr val="ABAFB5"/>
    <a:srgbClr val="7C257C"/>
    <a:srgbClr val="1612FF"/>
    <a:srgbClr val="21307F"/>
    <a:srgbClr val="D18213"/>
    <a:srgbClr val="BFBFBF"/>
    <a:srgbClr val="ABABAB"/>
    <a:srgbClr val="ED7D30"/>
    <a:srgbClr val="C059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7" autoAdjust="0"/>
    <p:restoredTop sz="95444" autoAdjust="0"/>
  </p:normalViewPr>
  <p:slideViewPr>
    <p:cSldViewPr>
      <p:cViewPr>
        <p:scale>
          <a:sx n="72" d="100"/>
          <a:sy n="72" d="100"/>
        </p:scale>
        <p:origin x="240" y="1824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143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commentAuthors" Target="commentAuthors.xml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3313" cy="340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5916" tIns="47958" rIns="95916" bIns="47958" numCol="1" anchor="t" anchorCtr="0" compatLnSpc="1">
            <a:prstTxWarp prst="textNoShape">
              <a:avLst/>
            </a:prstTxWarp>
          </a:bodyPr>
          <a:lstStyle>
            <a:lvl1pPr algn="l" defTabSz="958850" eaLnBrk="1" hangingPunct="1">
              <a:defRPr sz="13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55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4913" y="0"/>
            <a:ext cx="4300995" cy="340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5916" tIns="47958" rIns="95916" bIns="47958" numCol="1" anchor="t" anchorCtr="0" compatLnSpc="1">
            <a:prstTxWarp prst="textNoShape">
              <a:avLst/>
            </a:prstTxWarp>
          </a:bodyPr>
          <a:lstStyle>
            <a:lvl1pPr algn="r" defTabSz="958850" eaLnBrk="1" hangingPunct="1">
              <a:defRPr sz="13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55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6378"/>
            <a:ext cx="4303313" cy="340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5916" tIns="47958" rIns="95916" bIns="47958" numCol="1" anchor="b" anchorCtr="0" compatLnSpc="1">
            <a:prstTxWarp prst="textNoShape">
              <a:avLst/>
            </a:prstTxWarp>
          </a:bodyPr>
          <a:lstStyle>
            <a:lvl1pPr algn="l" defTabSz="958850" eaLnBrk="1" hangingPunct="1">
              <a:defRPr sz="13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55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4913" y="6456378"/>
            <a:ext cx="4300995" cy="340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5916" tIns="47958" rIns="95916" bIns="47958" numCol="1" anchor="b" anchorCtr="0" compatLnSpc="1">
            <a:prstTxWarp prst="textNoShape">
              <a:avLst/>
            </a:prstTxWarp>
          </a:bodyPr>
          <a:lstStyle>
            <a:lvl1pPr algn="r" defTabSz="958850" eaLnBrk="1" hangingPunct="1">
              <a:defRPr sz="13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911974FA-09CD-4DAD-B5FB-DB15A6EE71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2246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3313" cy="340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5916" tIns="47958" rIns="95916" bIns="47958" numCol="1" anchor="t" anchorCtr="0" compatLnSpc="1">
            <a:prstTxWarp prst="textNoShape">
              <a:avLst/>
            </a:prstTxWarp>
          </a:bodyPr>
          <a:lstStyle>
            <a:lvl1pPr algn="l" defTabSz="958850" eaLnBrk="1" hangingPunct="1">
              <a:defRPr sz="13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4913" y="0"/>
            <a:ext cx="4300995" cy="340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5916" tIns="47958" rIns="95916" bIns="47958" numCol="1" anchor="t" anchorCtr="0" compatLnSpc="1">
            <a:prstTxWarp prst="textNoShape">
              <a:avLst/>
            </a:prstTxWarp>
          </a:bodyPr>
          <a:lstStyle>
            <a:lvl1pPr algn="r" defTabSz="958850" eaLnBrk="1" hangingPunct="1">
              <a:defRPr sz="13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4004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360" y="3228189"/>
            <a:ext cx="7943507" cy="305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5916" tIns="47958" rIns="95916" bIns="47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378"/>
            <a:ext cx="4303313" cy="340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5916" tIns="47958" rIns="95916" bIns="47958" numCol="1" anchor="b" anchorCtr="0" compatLnSpc="1">
            <a:prstTxWarp prst="textNoShape">
              <a:avLst/>
            </a:prstTxWarp>
          </a:bodyPr>
          <a:lstStyle>
            <a:lvl1pPr algn="l" defTabSz="958850" eaLnBrk="1" hangingPunct="1">
              <a:defRPr sz="13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4913" y="6456378"/>
            <a:ext cx="4300995" cy="340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5916" tIns="47958" rIns="95916" bIns="47958" numCol="1" anchor="b" anchorCtr="0" compatLnSpc="1">
            <a:prstTxWarp prst="textNoShape">
              <a:avLst/>
            </a:prstTxWarp>
          </a:bodyPr>
          <a:lstStyle>
            <a:lvl1pPr algn="r" defTabSz="958850" eaLnBrk="1" hangingPunct="1">
              <a:defRPr sz="13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0F215F95-CA13-4AF9-B754-EE9B1D25E89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02354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15F95-CA13-4AF9-B754-EE9B1D25E893}" type="slidenum">
              <a:rPr lang="zh-CN" altLang="en-US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1670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4D9AA90C-9345-421D-872A-0556127812B1}"/>
              </a:ext>
            </a:extLst>
          </p:cNvPr>
          <p:cNvSpPr/>
          <p:nvPr userDrawn="1"/>
        </p:nvSpPr>
        <p:spPr>
          <a:xfrm>
            <a:off x="0" y="6490723"/>
            <a:ext cx="9144000" cy="396000"/>
          </a:xfrm>
          <a:prstGeom prst="rect">
            <a:avLst/>
          </a:prstGeom>
          <a:solidFill>
            <a:srgbClr val="21307F"/>
          </a:solidFill>
          <a:ln>
            <a:solidFill>
              <a:srgbClr val="0E1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ctrTitle"/>
          </p:nvPr>
        </p:nvSpPr>
        <p:spPr>
          <a:xfrm>
            <a:off x="693856" y="2428815"/>
            <a:ext cx="7886700" cy="936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/>
          </p:nvPr>
        </p:nvSpPr>
        <p:spPr>
          <a:xfrm>
            <a:off x="693856" y="3457576"/>
            <a:ext cx="6858000" cy="13011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baseline="0">
                <a:solidFill>
                  <a:srgbClr val="21307F"/>
                </a:solidFill>
                <a:latin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0" y="-1"/>
            <a:ext cx="9144000" cy="936000"/>
          </a:xfrm>
          <a:prstGeom prst="rect">
            <a:avLst/>
          </a:prstGeom>
          <a:solidFill>
            <a:srgbClr val="21307F"/>
          </a:solidFill>
          <a:ln>
            <a:solidFill>
              <a:srgbClr val="0E1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7">
            <a:extLst>
              <a:ext uri="{FF2B5EF4-FFF2-40B4-BE49-F238E27FC236}">
                <a16:creationId xmlns:a16="http://schemas.microsoft.com/office/drawing/2014/main" xmlns="" id="{B8F7320D-4311-4ACB-A852-6825E800B92B}"/>
              </a:ext>
            </a:extLst>
          </p:cNvPr>
          <p:cNvCxnSpPr/>
          <p:nvPr userDrawn="1"/>
        </p:nvCxnSpPr>
        <p:spPr>
          <a:xfrm>
            <a:off x="685800" y="3398838"/>
            <a:ext cx="7848600" cy="1587"/>
          </a:xfrm>
          <a:prstGeom prst="line">
            <a:avLst/>
          </a:prstGeom>
          <a:ln w="19050">
            <a:solidFill>
              <a:srgbClr val="213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http://img.sj33.cn/uploads/allimg/201401/7-140129234454N0.png">
            <a:extLst>
              <a:ext uri="{FF2B5EF4-FFF2-40B4-BE49-F238E27FC236}">
                <a16:creationId xmlns:a16="http://schemas.microsoft.com/office/drawing/2014/main" xmlns="" id="{C50EA5F1-9196-4974-BF09-43AF6EB94BE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4" t="31464" r="8273" b="32681"/>
          <a:stretch/>
        </p:blipFill>
        <p:spPr bwMode="auto">
          <a:xfrm>
            <a:off x="110129" y="73529"/>
            <a:ext cx="2434258" cy="79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BB68574D-DFB3-404E-A8F9-804C1096F80B}"/>
              </a:ext>
            </a:extLst>
          </p:cNvPr>
          <p:cNvSpPr txBox="1"/>
          <p:nvPr userDrawn="1"/>
        </p:nvSpPr>
        <p:spPr>
          <a:xfrm>
            <a:off x="4391417" y="6525344"/>
            <a:ext cx="4752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2018 ZJU International Summer School on Visual Analytics</a:t>
            </a:r>
            <a:endParaRPr lang="zh-CN" altLang="en-US" sz="1400" b="1" dirty="0">
              <a:solidFill>
                <a:schemeClr val="bg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105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594B43C-11EB-41EA-AFB2-7227227C3F2C}"/>
              </a:ext>
            </a:extLst>
          </p:cNvPr>
          <p:cNvSpPr/>
          <p:nvPr userDrawn="1"/>
        </p:nvSpPr>
        <p:spPr>
          <a:xfrm rot="5400000">
            <a:off x="5121188" y="2835188"/>
            <a:ext cx="6858000" cy="1187624"/>
          </a:xfrm>
          <a:prstGeom prst="rect">
            <a:avLst/>
          </a:prstGeom>
          <a:solidFill>
            <a:srgbClr val="21307F"/>
          </a:solidFill>
          <a:ln>
            <a:solidFill>
              <a:srgbClr val="0E1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A63E6668-29B7-40AD-9F46-8294C47F1D54}"/>
              </a:ext>
            </a:extLst>
          </p:cNvPr>
          <p:cNvSpPr/>
          <p:nvPr userDrawn="1"/>
        </p:nvSpPr>
        <p:spPr>
          <a:xfrm rot="5400000">
            <a:off x="-3319670" y="3319670"/>
            <a:ext cx="6858000" cy="218660"/>
          </a:xfrm>
          <a:prstGeom prst="rect">
            <a:avLst/>
          </a:prstGeom>
          <a:solidFill>
            <a:srgbClr val="21307F"/>
          </a:solidFill>
          <a:ln>
            <a:solidFill>
              <a:srgbClr val="0E1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33EECA03-85A6-4ABA-B7BD-B69BE3E4B2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158" b="6551"/>
          <a:stretch/>
        </p:blipFill>
        <p:spPr>
          <a:xfrm>
            <a:off x="8155490" y="2852937"/>
            <a:ext cx="988510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91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7">
            <a:extLst>
              <a:ext uri="{FF2B5EF4-FFF2-40B4-BE49-F238E27FC236}">
                <a16:creationId xmlns:a16="http://schemas.microsoft.com/office/drawing/2014/main" xmlns="" id="{FC76A6C4-B696-4D7C-9B46-F6AECF9D82E5}"/>
              </a:ext>
            </a:extLst>
          </p:cNvPr>
          <p:cNvCxnSpPr>
            <a:cxnSpLocks/>
          </p:cNvCxnSpPr>
          <p:nvPr userDrawn="1"/>
        </p:nvCxnSpPr>
        <p:spPr>
          <a:xfrm>
            <a:off x="0" y="873125"/>
            <a:ext cx="7346132" cy="0"/>
          </a:xfrm>
          <a:prstGeom prst="line">
            <a:avLst/>
          </a:prstGeom>
          <a:ln w="19050">
            <a:solidFill>
              <a:srgbClr val="213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29084"/>
            <a:ext cx="7886700" cy="7516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rgbClr val="21307F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088740"/>
            <a:ext cx="7886700" cy="5580619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00000"/>
              </a:lnSpc>
              <a:buClr>
                <a:srgbClr val="21307F"/>
              </a:buClr>
              <a:buFont typeface="Wingdings" panose="05000000000000000000" pitchFamily="2" charset="2"/>
              <a:buChar char="q"/>
              <a:defRPr sz="2400" b="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914400" indent="-457200">
              <a:lnSpc>
                <a:spcPts val="3600"/>
              </a:lnSpc>
              <a:buClr>
                <a:srgbClr val="21307F"/>
              </a:buClr>
              <a:buFont typeface="Wingdings" panose="05000000000000000000" pitchFamily="2" charset="2"/>
              <a:buChar char="q"/>
              <a:defRPr sz="2000" b="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371600" indent="-457200">
              <a:lnSpc>
                <a:spcPts val="3600"/>
              </a:lnSpc>
              <a:buClr>
                <a:srgbClr val="21307F"/>
              </a:buClr>
              <a:buFont typeface="Wingdings" panose="05000000000000000000" pitchFamily="2" charset="2"/>
              <a:buChar char="q"/>
              <a:defRPr sz="1800" b="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714500" indent="-342900">
              <a:lnSpc>
                <a:spcPts val="3600"/>
              </a:lnSpc>
              <a:buClr>
                <a:srgbClr val="21307F"/>
              </a:buClr>
              <a:buFont typeface="Wingdings" panose="05000000000000000000" pitchFamily="2" charset="2"/>
              <a:buChar char="q"/>
              <a:defRPr sz="1600" b="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171700" indent="-342900">
              <a:lnSpc>
                <a:spcPts val="3600"/>
              </a:lnSpc>
              <a:buClr>
                <a:srgbClr val="21307F"/>
              </a:buClr>
              <a:buFont typeface="Wingdings" panose="05000000000000000000" pitchFamily="2" charset="2"/>
              <a:buChar char="q"/>
              <a:defRPr sz="1400" b="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34482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29084"/>
            <a:ext cx="7886700" cy="7516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rgbClr val="21307F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088740"/>
            <a:ext cx="7886700" cy="5580619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00000"/>
              </a:lnSpc>
              <a:buClr>
                <a:srgbClr val="21307F"/>
              </a:buClr>
              <a:buFont typeface="Wingdings" panose="05000000000000000000" pitchFamily="2" charset="2"/>
              <a:buChar char="q"/>
              <a:defRPr sz="2400" b="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914400" indent="-457200">
              <a:lnSpc>
                <a:spcPts val="3600"/>
              </a:lnSpc>
              <a:buClr>
                <a:srgbClr val="21307F"/>
              </a:buClr>
              <a:buFont typeface="Wingdings" panose="05000000000000000000" pitchFamily="2" charset="2"/>
              <a:buChar char="q"/>
              <a:defRPr sz="2000" b="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371600" indent="-457200">
              <a:lnSpc>
                <a:spcPts val="3600"/>
              </a:lnSpc>
              <a:buClr>
                <a:srgbClr val="21307F"/>
              </a:buClr>
              <a:buFont typeface="Wingdings" panose="05000000000000000000" pitchFamily="2" charset="2"/>
              <a:buChar char="q"/>
              <a:defRPr sz="1800" b="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714500" indent="-342900">
              <a:lnSpc>
                <a:spcPts val="3600"/>
              </a:lnSpc>
              <a:buClr>
                <a:srgbClr val="21307F"/>
              </a:buClr>
              <a:buFont typeface="Wingdings" panose="05000000000000000000" pitchFamily="2" charset="2"/>
              <a:buChar char="q"/>
              <a:defRPr sz="1600" b="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171700" indent="-342900">
              <a:lnSpc>
                <a:spcPts val="3600"/>
              </a:lnSpc>
              <a:buClr>
                <a:srgbClr val="21307F"/>
              </a:buClr>
              <a:buFont typeface="Wingdings" panose="05000000000000000000" pitchFamily="2" charset="2"/>
              <a:buChar char="q"/>
              <a:defRPr sz="1400" b="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74075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3F6C98BB-A7DE-4365-86BE-82A4D58D3419}"/>
              </a:ext>
            </a:extLst>
          </p:cNvPr>
          <p:cNvSpPr/>
          <p:nvPr userDrawn="1"/>
        </p:nvSpPr>
        <p:spPr>
          <a:xfrm>
            <a:off x="0" y="3398838"/>
            <a:ext cx="9144000" cy="3471519"/>
          </a:xfrm>
          <a:prstGeom prst="rect">
            <a:avLst/>
          </a:prstGeom>
          <a:solidFill>
            <a:srgbClr val="213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EDB7304-096F-409D-A867-26750971D0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9906"/>
          <a:stretch/>
        </p:blipFill>
        <p:spPr>
          <a:xfrm>
            <a:off x="1608163" y="1412776"/>
            <a:ext cx="7535837" cy="32067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C58995C-D167-4A7E-AB21-79F3DC1369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13455"/>
          <a:stretch/>
        </p:blipFill>
        <p:spPr>
          <a:xfrm>
            <a:off x="5580112" y="3501009"/>
            <a:ext cx="3475022" cy="792088"/>
          </a:xfrm>
          <a:prstGeom prst="rect">
            <a:avLst/>
          </a:prstGeom>
        </p:spPr>
      </p:pic>
      <p:pic>
        <p:nvPicPr>
          <p:cNvPr id="9" name="Picture 4" descr="http://img.sj33.cn/uploads/allimg/201401/7-140129234454N0.png">
            <a:extLst>
              <a:ext uri="{FF2B5EF4-FFF2-40B4-BE49-F238E27FC236}">
                <a16:creationId xmlns:a16="http://schemas.microsoft.com/office/drawing/2014/main" xmlns="" id="{4A949A7E-FB7F-4D2B-A498-83AEE36281D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4" t="31464" r="8273" b="32681"/>
          <a:stretch/>
        </p:blipFill>
        <p:spPr bwMode="auto">
          <a:xfrm>
            <a:off x="337542" y="5731065"/>
            <a:ext cx="2434258" cy="79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26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75" r:id="rId1"/>
    <p:sldLayoutId id="2147485077" r:id="rId2"/>
    <p:sldLayoutId id="2147485076" r:id="rId3"/>
    <p:sldLayoutId id="2147485079" r:id="rId4"/>
    <p:sldLayoutId id="2147485080" r:id="rId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mbria" panose="02040503050406030204" pitchFamily="18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mbria" panose="02040503050406030204" pitchFamily="18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mbria" panose="02040503050406030204" pitchFamily="18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mbria" panose="02040503050406030204" pitchFamily="18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mbria" panose="02040503050406030204" pitchFamily="18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mbria" panose="02040503050406030204" pitchFamily="18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mbria" panose="02040503050406030204" pitchFamily="18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mbria" panose="02040503050406030204" pitchFamily="18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4472C4"/>
        </a:buClr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4472C4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4472C4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4472C4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4472C4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Relationship Id="rId3" Type="http://schemas.openxmlformats.org/officeDocument/2006/relationships/hyperlink" Target="https://github.com/JackieAnxis/SummerCours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v2.fangcloud.com/collection/5a86b4ad8f5ceb0867ba8560e8ece3eb" TargetMode="External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B131B3F-9673-4B49-A61A-039258690F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</a:rPr>
              <a:t>Challenges</a:t>
            </a:r>
            <a:endParaRPr lang="en-US" dirty="0">
              <a:latin typeface="+mn-lt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Hope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visualization!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083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29084"/>
            <a:ext cx="8407846" cy="751644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latin typeface="+mn-lt"/>
              </a:rPr>
              <a:t>Grouping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6" name="内容占位符 14"/>
          <p:cNvSpPr>
            <a:spLocks noGrp="1"/>
          </p:cNvSpPr>
          <p:nvPr>
            <p:ph idx="1"/>
          </p:nvPr>
        </p:nvSpPr>
        <p:spPr>
          <a:xfrm>
            <a:off x="215515" y="965315"/>
            <a:ext cx="8712969" cy="5688632"/>
          </a:xfrm>
        </p:spPr>
        <p:txBody>
          <a:bodyPr/>
          <a:lstStyle/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kumimoji="1" lang="en-US" altLang="zh-CN" dirty="0" smtClean="0"/>
              <a:t>Tasks </a:t>
            </a:r>
            <a:r>
              <a:rPr kumimoji="1" lang="en-US" altLang="zh-CN" dirty="0"/>
              <a:t>can be performed </a:t>
            </a:r>
            <a:r>
              <a:rPr kumimoji="1" lang="en-US" altLang="zh-CN" dirty="0" smtClean="0"/>
              <a:t>in </a:t>
            </a:r>
            <a:r>
              <a:rPr kumimoji="1" lang="en-US" altLang="zh-CN" dirty="0"/>
              <a:t>group of 2 or 3. </a:t>
            </a:r>
            <a:endParaRPr kumimoji="1" lang="en-US" altLang="zh-CN" dirty="0" smtClean="0"/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kumimoji="1" lang="en-US" altLang="zh-CN" dirty="0" smtClean="0"/>
              <a:t>Finalize </a:t>
            </a:r>
            <a:r>
              <a:rPr kumimoji="1" lang="en-US" altLang="zh-CN" dirty="0"/>
              <a:t>group </a:t>
            </a:r>
            <a:r>
              <a:rPr kumimoji="1" lang="en-US" altLang="zh-CN" dirty="0" smtClean="0"/>
              <a:t>members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 </a:t>
            </a:r>
            <a:r>
              <a:rPr kumimoji="1" lang="en-US" altLang="zh-CN" dirty="0"/>
              <a:t>by 29</a:t>
            </a:r>
            <a:r>
              <a:rPr kumimoji="1" lang="en-US" altLang="zh-CN" baseline="30000" dirty="0"/>
              <a:t>th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July.</a:t>
            </a: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kumimoji="1" lang="en-US" altLang="zh-CN" dirty="0" smtClean="0"/>
              <a:t>Give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group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name(no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longer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words)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group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member.</a:t>
            </a:r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12987"/>
          <a:stretch/>
        </p:blipFill>
        <p:spPr>
          <a:xfrm>
            <a:off x="628650" y="3356992"/>
            <a:ext cx="2532817" cy="32969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20496" r="18016"/>
          <a:stretch/>
        </p:blipFill>
        <p:spPr>
          <a:xfrm>
            <a:off x="628650" y="3328505"/>
            <a:ext cx="648072" cy="80102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75856" y="3356992"/>
            <a:ext cx="5544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You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can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join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this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wechat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group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when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you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have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questions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you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can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discuss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this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group.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45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29084"/>
            <a:ext cx="8407846" cy="751644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latin typeface="+mn-lt"/>
              </a:rPr>
              <a:t>Instructions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6" name="内容占位符 14"/>
          <p:cNvSpPr>
            <a:spLocks noGrp="1"/>
          </p:cNvSpPr>
          <p:nvPr>
            <p:ph idx="1"/>
          </p:nvPr>
        </p:nvSpPr>
        <p:spPr>
          <a:xfrm>
            <a:off x="215515" y="965315"/>
            <a:ext cx="8712969" cy="5688632"/>
          </a:xfrm>
        </p:spPr>
        <p:txBody>
          <a:bodyPr/>
          <a:lstStyle/>
          <a:p>
            <a:pPr marL="0" lv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kumimoji="1" lang="en-US" altLang="zh-CN" dirty="0" smtClean="0"/>
              <a:t>From 27</a:t>
            </a:r>
            <a:r>
              <a:rPr kumimoji="1" lang="en-US" altLang="zh-CN" baseline="30000" dirty="0" smtClean="0"/>
              <a:t>th</a:t>
            </a:r>
            <a:r>
              <a:rPr kumimoji="1" lang="en-US" altLang="zh-CN" dirty="0" smtClean="0"/>
              <a:t> </a:t>
            </a:r>
            <a:r>
              <a:rPr kumimoji="1" lang="en-US" altLang="zh-CN" dirty="0"/>
              <a:t>July, </a:t>
            </a:r>
            <a:r>
              <a:rPr kumimoji="1" lang="en-US" altLang="zh-CN" dirty="0" smtClean="0"/>
              <a:t>2018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7</a:t>
            </a:r>
            <a:r>
              <a:rPr kumimoji="1" lang="en-US" altLang="zh-CN" baseline="30000" dirty="0" smtClean="0"/>
              <a:t>th</a:t>
            </a:r>
            <a:r>
              <a:rPr kumimoji="1" lang="zh-CN" altLang="en-US" baseline="30000" dirty="0" smtClean="0"/>
              <a:t> </a:t>
            </a:r>
            <a:r>
              <a:rPr kumimoji="1" lang="en-US" altLang="zh-CN" dirty="0" smtClean="0"/>
              <a:t>August,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2018,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finish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challenges while following the given instructions.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kumimoji="1" lang="en-US" altLang="zh-CN" dirty="0"/>
              <a:t>Tools:</a:t>
            </a:r>
          </a:p>
          <a:p>
            <a:pPr marL="742950" lvl="1" indent="-3429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kumimoji="1" lang="en-US" altLang="zh-CN" dirty="0"/>
              <a:t>  </a:t>
            </a:r>
            <a:r>
              <a:rPr kumimoji="1" lang="en-US" altLang="zh-CN" b="1" dirty="0"/>
              <a:t>Tableau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b="1" dirty="0" smtClean="0"/>
              <a:t>Power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BI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both </a:t>
            </a:r>
            <a:r>
              <a:rPr kumimoji="1" lang="en-US" altLang="zh-CN" dirty="0"/>
              <a:t>good </a:t>
            </a:r>
            <a:r>
              <a:rPr kumimoji="1" lang="en-US" altLang="zh-CN" dirty="0" smtClean="0"/>
              <a:t>tools </a:t>
            </a:r>
            <a:r>
              <a:rPr kumimoji="1" lang="en-US" altLang="zh-CN" dirty="0"/>
              <a:t>for creating visualizations.</a:t>
            </a:r>
          </a:p>
          <a:p>
            <a:pPr marL="742950" lvl="1" indent="-3429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kumimoji="1" lang="en-US" altLang="zh-CN" dirty="0"/>
              <a:t>  For 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customized visualizations,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libraries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b="1" dirty="0" smtClean="0"/>
              <a:t>D3.js</a:t>
            </a:r>
            <a:r>
              <a:rPr kumimoji="1" lang="en-US" altLang="zh-CN" dirty="0" smtClean="0"/>
              <a:t>.</a:t>
            </a:r>
            <a:endParaRPr kumimoji="1" lang="en-US" altLang="zh-CN" dirty="0"/>
          </a:p>
          <a:p>
            <a:pPr marL="400050" lvl="1" indent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1" lang="en-US" altLang="zh-CN" dirty="0"/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kumimoji="1" lang="en-US" altLang="zh-CN" dirty="0"/>
              <a:t>Results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742950" lvl="1" indent="-3429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kumimoji="1" lang="en-US" altLang="zh-CN" dirty="0"/>
              <a:t>For each challenge submit a report in PDF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report.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There is no standard format for report, but it should include answers to the questions given with </a:t>
            </a:r>
            <a:r>
              <a:rPr kumimoji="1" lang="en-US" altLang="zh-CN" dirty="0" smtClean="0"/>
              <a:t>challenge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document.</a:t>
            </a:r>
            <a:endParaRPr kumimoji="1" lang="en-US" altLang="zh-CN" dirty="0"/>
          </a:p>
          <a:p>
            <a:pPr marL="742950" lvl="1" indent="-3429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kumimoji="1" lang="en-US" altLang="zh-CN" dirty="0"/>
              <a:t>Each group have to make a presentation for the analysis results</a:t>
            </a:r>
            <a:r>
              <a:rPr kumimoji="1" lang="en-US" altLang="zh-CN" dirty="0" smtClean="0"/>
              <a:t>.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014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749251"/>
            <a:ext cx="1944216" cy="11330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764704"/>
            <a:ext cx="1944216" cy="113305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29084"/>
            <a:ext cx="8407846" cy="751644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latin typeface="+mn-lt"/>
              </a:rPr>
              <a:t>Challenges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challenges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uploaded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github</a:t>
            </a:r>
            <a:r>
              <a:rPr kumimoji="1" lang="en-US" altLang="zh-CN" dirty="0" smtClean="0"/>
              <a:t>:</a:t>
            </a:r>
          </a:p>
          <a:p>
            <a:pPr marL="0" indent="0">
              <a:buNone/>
            </a:pPr>
            <a:r>
              <a:rPr kumimoji="1" lang="en-US" altLang="zh-CN" dirty="0"/>
              <a:t>	 </a:t>
            </a:r>
            <a:r>
              <a:rPr kumimoji="1" lang="en-US" altLang="zh-CN" dirty="0">
                <a:hlinkClick r:id="rId3"/>
              </a:rPr>
              <a:t>https://</a:t>
            </a:r>
            <a:r>
              <a:rPr kumimoji="1" lang="en-US" altLang="zh-CN" dirty="0" smtClean="0">
                <a:hlinkClick r:id="rId3"/>
              </a:rPr>
              <a:t>github.com/JackieAnxis/SummerCourse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en-US" altLang="zh-CN" baseline="30000" dirty="0" smtClean="0"/>
              <a:t>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Aug.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</a:t>
            </a:r>
            <a:r>
              <a:rPr kumimoji="1" lang="en-US" altLang="zh-CN" baseline="30000" dirty="0" smtClean="0"/>
              <a:t>th</a:t>
            </a:r>
            <a:r>
              <a:rPr kumimoji="1" lang="zh-CN" altLang="en-US" baseline="30000" dirty="0" smtClean="0"/>
              <a:t> </a:t>
            </a:r>
            <a:r>
              <a:rPr kumimoji="1" lang="en-US" altLang="zh-CN" dirty="0" smtClean="0"/>
              <a:t>Aug.,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</a:t>
            </a:r>
            <a:r>
              <a:rPr kumimoji="1" lang="zh-CN" altLang="en-US" dirty="0" smtClean="0"/>
              <a:t> </a:t>
            </a:r>
            <a:r>
              <a:rPr kumimoji="1" lang="en-US" altLang="zh-CN" b="1" dirty="0" smtClean="0"/>
              <a:t>have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to</a:t>
            </a:r>
            <a:r>
              <a:rPr kumimoji="1" lang="zh-CN" altLang="en-US" b="1" dirty="0" smtClean="0"/>
              <a:t> </a:t>
            </a:r>
            <a:r>
              <a:rPr kumimoji="1" lang="en-US" altLang="zh-CN" dirty="0" smtClean="0"/>
              <a:t>go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classroom,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classroom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mentoring.</a:t>
            </a:r>
          </a:p>
          <a:p>
            <a:endParaRPr kumimoji="1" lang="en-US" altLang="zh-CN" baseline="30000" dirty="0"/>
          </a:p>
          <a:p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7</a:t>
            </a:r>
            <a:r>
              <a:rPr kumimoji="1" lang="en-US" altLang="zh-CN" baseline="30000" dirty="0" smtClean="0"/>
              <a:t>th</a:t>
            </a:r>
            <a:r>
              <a:rPr kumimoji="1" lang="zh-CN" altLang="en-US" baseline="30000" dirty="0" smtClean="0"/>
              <a:t> </a:t>
            </a:r>
            <a:r>
              <a:rPr kumimoji="1" lang="en-US" altLang="zh-CN" dirty="0" smtClean="0"/>
              <a:t>Aug.,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group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make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presentation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about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three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challenges,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group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minutes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make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presentation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anouther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minutes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answer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questions.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076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Result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submission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26" name="Picture 2" descr="https://v2.fangcloud.com/qr_code/get_qr_code?text=https://v2.fangcloud.com/collection/5a86b4ad8f5ceb0867ba8560e8ece3eb&amp;size=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268760"/>
            <a:ext cx="1333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17736" y="2780928"/>
            <a:ext cx="8767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v2.fangcloud.com/collection/5a86b4ad8f5ceb0867ba8560e8ece3eb</a:t>
            </a:r>
            <a:endParaRPr kumimoji="1"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538514"/>
            <a:ext cx="4211960" cy="288544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24678" y="4216684"/>
            <a:ext cx="3541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d-group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name: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ex.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01-champion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83987" y="5301208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challenge1.zip-v1</a:t>
            </a:r>
            <a:endParaRPr kumimoji="1"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0254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ZJU-SummerSchool">
      <a:majorFont>
        <a:latin typeface="Britannic Bold"/>
        <a:ea typeface="微软雅黑"/>
        <a:cs typeface=""/>
      </a:majorFont>
      <a:minorFont>
        <a:latin typeface="Cambri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26435</TotalTime>
  <Words>188</Words>
  <Application>Microsoft Macintosh PowerPoint</Application>
  <PresentationFormat>全屏显示(4:3)</PresentationFormat>
  <Paragraphs>29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Cambria</vt:lpstr>
      <vt:lpstr>Times New Roman</vt:lpstr>
      <vt:lpstr>Wingdings</vt:lpstr>
      <vt:lpstr>宋体</vt:lpstr>
      <vt:lpstr>微软雅黑</vt:lpstr>
      <vt:lpstr>Arial</vt:lpstr>
      <vt:lpstr>自定义设计方案</vt:lpstr>
      <vt:lpstr>Challenges</vt:lpstr>
      <vt:lpstr>Grouping</vt:lpstr>
      <vt:lpstr>Instructions</vt:lpstr>
      <vt:lpstr>Challenges</vt:lpstr>
      <vt:lpstr>Result submission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用户行为大数据可视化</dc:title>
  <dc:creator>Yingcai Wu</dc:creator>
  <cp:lastModifiedBy>Anxis Jackie</cp:lastModifiedBy>
  <cp:revision>3227</cp:revision>
  <cp:lastPrinted>2016-07-22T07:44:25Z</cp:lastPrinted>
  <dcterms:created xsi:type="dcterms:W3CDTF">2015-10-13T05:36:06Z</dcterms:created>
  <dcterms:modified xsi:type="dcterms:W3CDTF">2018-07-27T02:06:06Z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ContentTypeId">
    <vt:lpwstr>0x0101000BA2C911ED44B24A9A76CD3A3C602EDB</vt:lpwstr>
  </property>
  <property fmtid="{D5CDD505-2E9C-101B-9397-08002B2CF9AE}" pid="4" name="Tfs.IsStoryboard">
    <vt:bool>true</vt:bool>
  </property>
</Properties>
</file>